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28" r:id="rId5"/>
  </p:sldMasterIdLst>
  <p:notesMasterIdLst>
    <p:notesMasterId r:id="rId34"/>
  </p:notesMasterIdLst>
  <p:handoutMasterIdLst>
    <p:handoutMasterId r:id="rId35"/>
  </p:handoutMasterIdLst>
  <p:sldIdLst>
    <p:sldId id="292" r:id="rId6"/>
    <p:sldId id="657" r:id="rId7"/>
    <p:sldId id="262" r:id="rId8"/>
    <p:sldId id="264" r:id="rId9"/>
    <p:sldId id="274" r:id="rId10"/>
    <p:sldId id="658" r:id="rId11"/>
    <p:sldId id="309" r:id="rId12"/>
    <p:sldId id="567" r:id="rId13"/>
    <p:sldId id="661" r:id="rId14"/>
    <p:sldId id="660" r:id="rId15"/>
    <p:sldId id="654" r:id="rId16"/>
    <p:sldId id="668" r:id="rId17"/>
    <p:sldId id="662" r:id="rId18"/>
    <p:sldId id="663" r:id="rId19"/>
    <p:sldId id="669" r:id="rId20"/>
    <p:sldId id="664" r:id="rId21"/>
    <p:sldId id="673" r:id="rId22"/>
    <p:sldId id="670" r:id="rId23"/>
    <p:sldId id="665" r:id="rId24"/>
    <p:sldId id="666" r:id="rId25"/>
    <p:sldId id="671" r:id="rId26"/>
    <p:sldId id="294" r:id="rId27"/>
    <p:sldId id="281" r:id="rId28"/>
    <p:sldId id="672" r:id="rId29"/>
    <p:sldId id="667" r:id="rId30"/>
    <p:sldId id="675" r:id="rId31"/>
    <p:sldId id="674" r:id="rId32"/>
    <p:sldId id="293" r:id="rId3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773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90" d="100"/>
          <a:sy n="90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21/03/2024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21/03/2024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91274310-F329-FDCD-EFFF-9DF2CD66732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0DA1299-7C72-4CFA-B2A5-80580C1ABFF7}" type="slidenum">
              <a:rPr lang="it-IT" altLang="it-IT" sz="1400"/>
              <a:pPr>
                <a:spcBef>
                  <a:spcPct val="0"/>
                </a:spcBef>
              </a:pPr>
              <a:t>3</a:t>
            </a:fld>
            <a:endParaRPr lang="it-IT" altLang="it-IT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FD385408-82FD-D9EA-BEEA-9B7ED690C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2B572137-2DB3-BCBA-5D3D-C37D4F057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771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AFF40AE0-DBDD-E3E3-C5EC-5AD0CEF30D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C82E1B-D1CA-4CB5-8F80-BDC5242E2D21}" type="slidenum">
              <a:rPr lang="it-IT" altLang="it-IT" sz="1400"/>
              <a:pPr>
                <a:spcBef>
                  <a:spcPct val="0"/>
                </a:spcBef>
              </a:pPr>
              <a:t>4</a:t>
            </a:fld>
            <a:endParaRPr lang="it-IT" altLang="it-IT" sz="1400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24E84EFF-49E4-9A73-8276-8B67D7553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CEA209F4-8BCC-A369-6D73-9B1304AC96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901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B435F637-4BA1-7E7A-A812-509C77CD57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482912-735F-482D-AEF0-AC55BCE0FE1E}" type="slidenum">
              <a:rPr lang="it-IT" altLang="it-IT" sz="1400"/>
              <a:pPr>
                <a:spcBef>
                  <a:spcPct val="0"/>
                </a:spcBef>
              </a:pPr>
              <a:t>5</a:t>
            </a:fld>
            <a:endParaRPr lang="it-IT" altLang="it-IT" sz="1400"/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8BEA44FD-0DBE-90EC-E9DE-DAB3CBB045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D53F329-BB0C-BE45-A0CD-667FD1726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748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>
            <a:extLst>
              <a:ext uri="{FF2B5EF4-FFF2-40B4-BE49-F238E27FC236}">
                <a16:creationId xmlns:a16="http://schemas.microsoft.com/office/drawing/2014/main" id="{84167582-30C8-6B5C-9D25-B7BFCF0032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7488" y="812800"/>
            <a:ext cx="7121525" cy="400685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egnaposto note 2">
            <a:extLst>
              <a:ext uri="{FF2B5EF4-FFF2-40B4-BE49-F238E27FC236}">
                <a16:creationId xmlns:a16="http://schemas.microsoft.com/office/drawing/2014/main" id="{9069B22A-8410-4401-4F26-D6A0DEDE7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60420" name="Segnaposto numero diapositiva 3">
            <a:extLst>
              <a:ext uri="{FF2B5EF4-FFF2-40B4-BE49-F238E27FC236}">
                <a16:creationId xmlns:a16="http://schemas.microsoft.com/office/drawing/2014/main" id="{6F0E71D2-CCC8-2A14-49AA-796D704208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5D8BB5F9-F035-4AFE-8A53-93BD6FB77F5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B435F637-4BA1-7E7A-A812-509C77CD57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482912-735F-482D-AEF0-AC55BCE0FE1E}" type="slidenum">
              <a:rPr lang="it-IT" altLang="it-IT" sz="1400"/>
              <a:pPr>
                <a:spcBef>
                  <a:spcPct val="0"/>
                </a:spcBef>
              </a:pPr>
              <a:t>10</a:t>
            </a:fld>
            <a:endParaRPr lang="it-IT" altLang="it-IT" sz="1400"/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8BEA44FD-0DBE-90EC-E9DE-DAB3CBB045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D53F329-BB0C-BE45-A0CD-667FD1726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347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02B4FCA6-EE65-5C37-D436-7A3B663306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5AB8C6-B09C-43AA-A36F-8C8FED078342}" type="slidenum">
              <a:rPr lang="it-IT" altLang="it-IT" sz="1400"/>
              <a:pPr>
                <a:spcBef>
                  <a:spcPct val="0"/>
                </a:spcBef>
              </a:pPr>
              <a:t>23</a:t>
            </a:fld>
            <a:endParaRPr lang="it-IT" altLang="it-IT" sz="1400"/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8BB0651D-4345-4A36-3BAF-DDDFE29E5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0CEDA6A-DBEF-716C-98BA-A00E3586D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505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8838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15509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D93D19-36DF-B09F-606D-EF00956F4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91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0157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84876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8876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894459C-F0AA-428E-81C7-01B1779992A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179693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21/03/2024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A8C40A30-E531-C86E-B810-CEB6CC61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27B26705-5DB6-29A4-D257-C98591E8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3">
            <a:extLst>
              <a:ext uri="{FF2B5EF4-FFF2-40B4-BE49-F238E27FC236}">
                <a16:creationId xmlns:a16="http://schemas.microsoft.com/office/drawing/2014/main" id="{FE2859A7-1187-316B-1094-5FE4C6E22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8E7645C3-720A-DB5E-3E01-AC861B3E5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104712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3966" y="2468770"/>
            <a:ext cx="6016486" cy="1163753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Gli schemi dietetici: dalla dieta chetogenica in avanti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87" y="4243456"/>
            <a:ext cx="6639339" cy="1905552"/>
          </a:xfrm>
        </p:spPr>
        <p:txBody>
          <a:bodyPr>
            <a:normAutofit fontScale="70000" lnSpcReduction="20000"/>
          </a:bodyPr>
          <a:lstStyle/>
          <a:p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Maurizio Fadda</a:t>
            </a:r>
          </a:p>
          <a:p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S.C. Dietetica e nutrizione clinica</a:t>
            </a:r>
          </a:p>
          <a:p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Responsabile Dr.ssa simona bo</a:t>
            </a:r>
          </a:p>
          <a:p>
            <a:r>
              <a:rPr lang="it-IT" sz="2800" b="1" dirty="0">
                <a:solidFill>
                  <a:schemeClr val="bg2">
                    <a:lumMod val="25000"/>
                  </a:schemeClr>
                </a:solidFill>
              </a:rPr>
              <a:t>Città della salute e della scienza di Torino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7963E443-1C64-E0FF-E4D6-4FB4F9B09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44" y="1377329"/>
            <a:ext cx="771276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it-IT" sz="2000" b="1" i="1" dirty="0" err="1">
                <a:solidFill>
                  <a:srgbClr val="002060"/>
                </a:solidFill>
                <a:effectLst/>
                <a:latin typeface="+mn-lt"/>
              </a:rPr>
              <a:t>Novelty</a:t>
            </a:r>
            <a:r>
              <a:rPr lang="it-IT" sz="2000" b="1" i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it-IT" sz="2000" b="1" i="1" dirty="0" err="1">
                <a:solidFill>
                  <a:srgbClr val="002060"/>
                </a:solidFill>
                <a:effectLst/>
                <a:latin typeface="+mn-lt"/>
              </a:rPr>
              <a:t>Seeking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+mn-lt"/>
              </a:rPr>
              <a:t> (NS – Ricerca della Novità): ricerca costante della novità, tendenza a reagire con eccitazione agli stimoli e a non temere le conseguenze di comportamenti che possono far incorrere nel pericolo.</a:t>
            </a:r>
          </a:p>
          <a:p>
            <a:pPr algn="just" eaLnBrk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it-IT" sz="2000" b="1" i="1" dirty="0" err="1">
                <a:solidFill>
                  <a:srgbClr val="002060"/>
                </a:solidFill>
                <a:effectLst/>
                <a:latin typeface="+mn-lt"/>
              </a:rPr>
              <a:t>Harm</a:t>
            </a:r>
            <a:r>
              <a:rPr lang="it-IT" sz="2000" b="1" i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it-IT" sz="2000" b="1" i="1" dirty="0" err="1">
                <a:solidFill>
                  <a:srgbClr val="002060"/>
                </a:solidFill>
                <a:effectLst/>
                <a:latin typeface="+mn-lt"/>
              </a:rPr>
              <a:t>Avoidance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+mn-lt"/>
              </a:rPr>
              <a:t> (HA – Evitamento del Danno): tendenza all’inibizione del comportamento per evitare danni e novità (correlato alla paura dell’ignoto), reiterazione di comportamenti abitudinari e predisposizione a sviluppare depressione reattiva in situazioni di perdita.</a:t>
            </a:r>
          </a:p>
          <a:p>
            <a:pPr algn="just" eaLnBrk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it-IT" sz="2000" b="1" i="1" dirty="0" err="1">
                <a:solidFill>
                  <a:srgbClr val="002060"/>
                </a:solidFill>
                <a:effectLst/>
                <a:latin typeface="+mn-lt"/>
              </a:rPr>
              <a:t>Reward</a:t>
            </a:r>
            <a:r>
              <a:rPr lang="it-IT" sz="2000" b="1" i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it-IT" sz="2000" b="1" i="1" dirty="0" err="1">
                <a:solidFill>
                  <a:srgbClr val="002060"/>
                </a:solidFill>
                <a:effectLst/>
                <a:latin typeface="+mn-lt"/>
              </a:rPr>
              <a:t>Dependence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+mn-lt"/>
              </a:rPr>
              <a:t> (RD – Dipendenza dalla Ricompensa): continuo bisogno di gratificazione e rinforzo, soprattutto a livello sociale.</a:t>
            </a:r>
          </a:p>
          <a:p>
            <a:pPr algn="just" eaLnBrk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it-IT" sz="2000" b="1" i="1" dirty="0" err="1">
                <a:solidFill>
                  <a:srgbClr val="002060"/>
                </a:solidFill>
                <a:effectLst/>
                <a:latin typeface="+mn-lt"/>
              </a:rPr>
              <a:t>Persistence</a:t>
            </a:r>
            <a:r>
              <a:rPr lang="it-IT" sz="2000" b="1" i="1" dirty="0">
                <a:solidFill>
                  <a:srgbClr val="002060"/>
                </a:solidFill>
                <a:effectLst/>
                <a:latin typeface="+mn-lt"/>
              </a:rPr>
              <a:t> </a:t>
            </a:r>
            <a:r>
              <a:rPr lang="it-IT" sz="2000" b="0" i="0" dirty="0">
                <a:solidFill>
                  <a:srgbClr val="002060"/>
                </a:solidFill>
                <a:effectLst/>
                <a:latin typeface="+mn-lt"/>
              </a:rPr>
              <a:t>(P – Persistenza): tendenza a perseguire un obiettivo indipendentemente dagli stimoli esterni.</a:t>
            </a:r>
            <a:endParaRPr lang="it-IT" altLang="it-IT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B9B5CB2-D4AB-7626-39EC-D7277FBC7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638"/>
            <a:ext cx="10774363" cy="9351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temperamento, tra psicobiologia e teoria della personalità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827B10-B817-8369-F153-6639BC502DA4}"/>
              </a:ext>
            </a:extLst>
          </p:cNvPr>
          <p:cNvSpPr txBox="1"/>
          <p:nvPr/>
        </p:nvSpPr>
        <p:spPr>
          <a:xfrm>
            <a:off x="6811618" y="6345238"/>
            <a:ext cx="5230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dirty="0" err="1">
                <a:solidFill>
                  <a:srgbClr val="002060"/>
                </a:solidFill>
                <a:latin typeface="Tw Cen MT" panose="020B0602020104020603" pitchFamily="34" charset="0"/>
              </a:rPr>
              <a:t>Cloninger</a:t>
            </a:r>
            <a:r>
              <a:rPr lang="it-IT" altLang="it-IT" sz="1800" dirty="0">
                <a:solidFill>
                  <a:srgbClr val="002060"/>
                </a:solidFill>
                <a:latin typeface="Tw Cen MT" panose="020B0602020104020603" pitchFamily="34" charset="0"/>
              </a:rPr>
              <a:t> R. </a:t>
            </a:r>
            <a:r>
              <a:rPr lang="it-IT" altLang="it-IT" sz="1800" dirty="0" err="1">
                <a:solidFill>
                  <a:srgbClr val="002060"/>
                </a:solidFill>
                <a:latin typeface="Tw Cen MT" panose="020B0602020104020603" pitchFamily="34" charset="0"/>
              </a:rPr>
              <a:t>Personality</a:t>
            </a:r>
            <a:r>
              <a:rPr lang="it-IT" altLang="it-IT" sz="1800" dirty="0">
                <a:solidFill>
                  <a:srgbClr val="002060"/>
                </a:solidFill>
                <a:latin typeface="Tw Cen MT" panose="020B0602020104020603" pitchFamily="34" charset="0"/>
              </a:rPr>
              <a:t> and </a:t>
            </a:r>
            <a:r>
              <a:rPr lang="it-IT" altLang="it-IT" sz="1800" dirty="0" err="1">
                <a:solidFill>
                  <a:srgbClr val="002060"/>
                </a:solidFill>
                <a:latin typeface="Tw Cen MT" panose="020B0602020104020603" pitchFamily="34" charset="0"/>
              </a:rPr>
              <a:t>Psychopathology</a:t>
            </a:r>
            <a:r>
              <a:rPr lang="it-IT" altLang="it-IT" sz="1800" dirty="0">
                <a:solidFill>
                  <a:srgbClr val="002060"/>
                </a:solidFill>
                <a:latin typeface="Tw Cen MT" panose="020B0602020104020603" pitchFamily="34" charset="0"/>
              </a:rPr>
              <a:t> 1999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7E33F8-FDB7-03E7-D028-071643EE5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87" y="2926078"/>
            <a:ext cx="3027385" cy="17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1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A813EABA-8E79-C07D-B11F-A4266088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419" y="569634"/>
            <a:ext cx="4557161" cy="75364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alt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Spunti di lavoro</a:t>
            </a: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898D2990-AB41-078E-C347-0B05703AD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392" y="1976846"/>
            <a:ext cx="10971213" cy="39957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di pattern mediterranei «veri»?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Modulazione del microbiota intestinale attraverso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/pro/post biotici e piani dietetici ricchi in alimenti fermentati?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Digiuno e timing dei pasti?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Flessibilità metabolica? Percorso di calo ponderale e di mantenimento con differenti schemi dietetici?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fisica?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 intensivo?</a:t>
            </a:r>
          </a:p>
        </p:txBody>
      </p:sp>
    </p:spTree>
    <p:extLst>
      <p:ext uri="{BB962C8B-B14F-4D97-AF65-F5344CB8AC3E}">
        <p14:creationId xmlns:p14="http://schemas.microsoft.com/office/powerpoint/2010/main" val="190406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A813EABA-8E79-C07D-B11F-A4266088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419" y="569634"/>
            <a:ext cx="4557161" cy="75364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alt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Spunti di lavoro</a:t>
            </a: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898D2990-AB41-078E-C347-0B05703AD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10971213" cy="39957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di pattern mediterranei «veri»?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Modulazione del microbiota intestinale attraverso </a:t>
            </a:r>
            <a:r>
              <a:rPr lang="it-IT" altLang="it-IT" sz="28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/pro/post biotici e piani dietetici ricchi in alimenti fermentati?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Digiuno e timing dei pasti?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Flessibilità metabolica? Percorso di calo ponderale e di mantenimento con differenti schemi dietetici?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fisica?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 intensivo? </a:t>
            </a:r>
          </a:p>
        </p:txBody>
      </p:sp>
    </p:spTree>
    <p:extLst>
      <p:ext uri="{BB962C8B-B14F-4D97-AF65-F5344CB8AC3E}">
        <p14:creationId xmlns:p14="http://schemas.microsoft.com/office/powerpoint/2010/main" val="11790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898D2990-AB41-078E-C347-0B05703AD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9587" y="2788961"/>
            <a:ext cx="10971213" cy="3511826"/>
          </a:xfrm>
          <a:solidFill>
            <a:schemeClr val="bg1"/>
          </a:solidFill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1960, gli abitanti di Nicotera seguivano una dieta definita come "dieta mediterranea italiana di riferimento", ma nel 1996 la dieta di Nicotera è simile a quella di una dieta italiana media, le cui caratteristiche sono totalmente differenti rispetto una vera dieta mediterranea.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Questo cambiamento nelle abitudini alimentari può essere responsabile dell’aumento della obesità e dell’aumentato rischio di CHD e tumore nella popolazione generale in assenza di altri fattori.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677750-D225-32DE-6AAC-654AFFFF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39" y="106018"/>
            <a:ext cx="8757541" cy="23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A813EABA-8E79-C07D-B11F-A4266088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7206" y="200818"/>
            <a:ext cx="8637588" cy="769938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alt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dieta cretese ai tempi del Seven Country Study (1947) era la vera dieta mediterranea</a:t>
            </a: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898D2990-AB41-078E-C347-0B05703AD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6763" y="1188242"/>
            <a:ext cx="10971213" cy="546893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Lipidi: 35-40% delle calorie totali, consumo di olio pari a 25 l/anno/persona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Frutta e verdura: da 9 a 12 porzioni al giorno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Pane: esclusivamente mescolanza di grano e orzo integrale, saltuariamente patate, riso integrale e pasta all’uovo integrale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Legumi: 3 volte alla settimana, prevalentemente secchi (fave, ceci, lenticchie, piselli spaccati e fagioli bianchi)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Frutta secca: consumo frequente di mandorle nocciole castagne e noci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Uova: 2-3 settimana da galline che razzolavano liberamente (alto apporto di omega-3)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Pesce: 1 volta la settimana nelle zone interne, 2-3 volte sulla costa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Carne: consumo estremamente saltuario prevalentemente nelle festività, pollame 1 volta la settimana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Formaggi: consumo saltuario di formaggi di capra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Vino: consumo regolare ma moderato di vino rosso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in tutte le ricette di erbe fresche: origano, timo, rosmarino, salvia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6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A813EABA-8E79-C07D-B11F-A4266088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419" y="569634"/>
            <a:ext cx="4557161" cy="75364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alt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Spunti di lavoro</a:t>
            </a: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898D2990-AB41-078E-C347-0B05703AD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10971213" cy="39957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di pattern mediterranei «veri»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Modulazione del microbiota intestinale attraverso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/pro/post biotici e piani dietetici ricchi in alimenti fermentati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Digiuno e timing dei pasti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Flessibilità metabolica? Percorso di calo ponderale e di mantenimento con differenti schemi dietetici.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fisica?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 intensivo?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it-IT" altLang="it-IT" sz="2800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7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1AE9FB-774E-24B5-2291-87E06B25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3" y="3214688"/>
            <a:ext cx="10971213" cy="2486026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modulazione dei ceppi batterici nel tratto digestivo può contribuire a rimodellare il profilo metabolico nell'ospite umano obeso, come suggeriscono diversi dati provenienti da studi su animali e sull'uomo.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quindi ipotizzabile una profonda revisione delle evidenze relative all'uso di probiotici, prebiotici e antibiotici nei pazienti obesi.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CCC116-0890-3FB3-C5B7-95621F410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23" y="157163"/>
            <a:ext cx="8228954" cy="274796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DA47F0-E030-1828-EAAC-75B4B7CE6880}"/>
              </a:ext>
            </a:extLst>
          </p:cNvPr>
          <p:cNvSpPr txBox="1"/>
          <p:nvPr/>
        </p:nvSpPr>
        <p:spPr>
          <a:xfrm>
            <a:off x="6657975" y="6331505"/>
            <a:ext cx="52545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altLang="it-IT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Avenavoli</a:t>
            </a:r>
            <a:r>
              <a:rPr lang="it-IT" alt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et al.  Nutrients </a:t>
            </a:r>
            <a:r>
              <a:rPr lang="fr-FR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2019 </a:t>
            </a:r>
            <a:r>
              <a:rPr lang="fr-FR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fr-FR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11(11): 2690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81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1AE9FB-774E-24B5-2291-87E06B25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3" y="3214688"/>
            <a:ext cx="10971213" cy="2486026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consumo regolare di alimenti fermentati è stato associato a una serie di benefici per la salute tra cui una migliore digestione, una maggiore immunità e una maggiore perdita di peso, suggerendo che gli alimenti fermentati abbiano  il potenziale per contribuire alla progettazione di approcci terapeutici nutrizionali efficaci per l'obesità e per le patologie ad essa correlate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DA47F0-E030-1828-EAAC-75B4B7CE6880}"/>
              </a:ext>
            </a:extLst>
          </p:cNvPr>
          <p:cNvSpPr txBox="1"/>
          <p:nvPr/>
        </p:nvSpPr>
        <p:spPr>
          <a:xfrm>
            <a:off x="8199696" y="6303816"/>
            <a:ext cx="352668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altLang="it-IT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Jalili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  et al.  Int J </a:t>
            </a:r>
            <a:r>
              <a:rPr lang="it-IT" altLang="it-IT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Molec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  </a:t>
            </a:r>
            <a:r>
              <a:rPr lang="fr-FR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CEADC85-DC0E-4967-7510-BE1820070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61" y="763736"/>
            <a:ext cx="84963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9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A813EABA-8E79-C07D-B11F-A4266088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419" y="569634"/>
            <a:ext cx="4557161" cy="75364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alt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Spunti di lavoro</a:t>
            </a: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898D2990-AB41-078E-C347-0B05703AD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10971213" cy="39957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di pattern mediterranei «veri»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Modulazione del microbiota intestinale attraverso </a:t>
            </a:r>
            <a:r>
              <a:rPr lang="it-IT" altLang="it-IT" sz="28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/pro/post biotici e piani dietetici ricchi in alimenti fermentati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Digiuno e timing dei pasti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Flessibilità metabolica? Percorso di calo ponderale e di mantenimento con differenti schemi dietetici.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fisica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 intensivo</a:t>
            </a:r>
          </a:p>
        </p:txBody>
      </p:sp>
    </p:spTree>
    <p:extLst>
      <p:ext uri="{BB962C8B-B14F-4D97-AF65-F5344CB8AC3E}">
        <p14:creationId xmlns:p14="http://schemas.microsoft.com/office/powerpoint/2010/main" val="133896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1AE9FB-774E-24B5-2291-87E06B25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2" y="1814513"/>
            <a:ext cx="10971213" cy="2486026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meccanismi fisiologici potenzialmente vantaggiosi possono essere avviati solo se uno stato post-</a:t>
            </a:r>
            <a:r>
              <a:rPr lang="it-IT" sz="2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assorbitivo</a:t>
            </a: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è sostenuto da un digiuno ininterrotto per una durata più lunga di quella applicata in molti studi.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effetti, effetti promettenti sulla massa grassa e sulla sensibilità all'insulina sono stati riportati quando la durata del digiuno viene estesa di routine oltre le sedici ore consecutive.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Ulteriori progressi richiederanno che questi modelli siano testati con controlli appropriati per isolare se i possibili effetti sulla salute del digiuno intermittente siano principalmente attribuibili a periodi post-assorbitivi regolarmente prolungati o al  bilancio energetico netto negativo indirettamente generato da qualsiasi forma di dieta.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DA47F0-E030-1828-EAAC-75B4B7CE6880}"/>
              </a:ext>
            </a:extLst>
          </p:cNvPr>
          <p:cNvSpPr txBox="1"/>
          <p:nvPr/>
        </p:nvSpPr>
        <p:spPr>
          <a:xfrm>
            <a:off x="6657975" y="6331505"/>
            <a:ext cx="52545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altLang="it-IT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Avenavoli</a:t>
            </a:r>
            <a:r>
              <a:rPr lang="it-IT" alt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et al.  Nutrients </a:t>
            </a:r>
            <a:r>
              <a:rPr lang="fr-FR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2019 </a:t>
            </a:r>
            <a:r>
              <a:rPr lang="fr-FR" b="0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</a:t>
            </a:r>
            <a:r>
              <a:rPr lang="fr-FR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11(11): 2690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39E5F4-D259-05A4-140E-2C5FD72DB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5" y="157163"/>
            <a:ext cx="8309768" cy="15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2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FBE948-ECFE-9C18-4B68-BFAE3B9F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0"/>
            <a:ext cx="7936465" cy="834887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sz="2800" dirty="0" err="1">
                <a:solidFill>
                  <a:srgbClr val="0000CC"/>
                </a:solidFill>
              </a:rPr>
              <a:t>Obesity</a:t>
            </a:r>
            <a:r>
              <a:rPr lang="it-IT" sz="2800" dirty="0">
                <a:solidFill>
                  <a:srgbClr val="0000CC"/>
                </a:solidFill>
              </a:rPr>
              <a:t> in </a:t>
            </a:r>
            <a:r>
              <a:rPr lang="it-IT" sz="2800" dirty="0" err="1">
                <a:solidFill>
                  <a:srgbClr val="0000CC"/>
                </a:solidFill>
              </a:rPr>
              <a:t>adults</a:t>
            </a:r>
            <a:r>
              <a:rPr lang="it-IT" sz="2800" dirty="0">
                <a:solidFill>
                  <a:srgbClr val="0000CC"/>
                </a:solidFill>
              </a:rPr>
              <a:t> a clinical practice </a:t>
            </a:r>
            <a:r>
              <a:rPr lang="it-IT" sz="2800" dirty="0" err="1">
                <a:solidFill>
                  <a:srgbClr val="0000CC"/>
                </a:solidFill>
              </a:rPr>
              <a:t>guidelines</a:t>
            </a:r>
            <a:endParaRPr lang="it-IT" sz="2800" dirty="0">
              <a:solidFill>
                <a:srgbClr val="0000CC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4894C3-11BE-07F1-682D-203E0A408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65" y="952224"/>
            <a:ext cx="11701669" cy="4176367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Tutti gli individui, indipendentemente dalla taglia o dalla composizione corporea, trarrebbero beneficio dall'adozione di un modello alimentare sano e ben bilanciato e dalla  pratica di un'attività fisica regolare. 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Una attività aerobica (30-60 minuti) per la maggior parte dei giorni della settimana può portare a una piccola perdita di peso e di grasso, al miglioramento dei parametri cardiometabolici e al mantenimento del peso dopo la perdita del peso</a:t>
            </a:r>
          </a:p>
          <a:p>
            <a:pPr algn="just"/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La perdita di peso e il suo mantenimento richiedono una riduzione a lungo termine dell'apporto calorico. L'adesione a lungo termine ad un modello alimentare sano e personalizzato per soddisfare i valori e le preferenze individuali, soddisfacendo al tempo stesso le esigenze nutrizionali e gli obiettivi di obiettivi terapeutici, è un elemento importante per la gestione della salute e del peso.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DEFF16-80A0-3D9B-3FB6-7DFCB9D9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811" y="665610"/>
            <a:ext cx="326666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Wharton S</a:t>
            </a: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</a:t>
            </a:r>
            <a:r>
              <a:rPr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</a:t>
            </a: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al. CMAJ 2020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98243E-E964-BAC3-8A11-2028FCC58F9C}"/>
              </a:ext>
            </a:extLst>
          </p:cNvPr>
          <p:cNvSpPr txBox="1"/>
          <p:nvPr/>
        </p:nvSpPr>
        <p:spPr>
          <a:xfrm>
            <a:off x="61528" y="5128591"/>
            <a:ext cx="1188530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dirty="0" err="1"/>
              <a:t>Mabire</a:t>
            </a:r>
            <a:r>
              <a:rPr lang="it-IT" sz="1600" dirty="0"/>
              <a:t> L, Mani R, </a:t>
            </a:r>
            <a:r>
              <a:rPr lang="it-IT" sz="1600" dirty="0" err="1"/>
              <a:t>Liu</a:t>
            </a:r>
            <a:r>
              <a:rPr lang="it-IT" sz="1600" dirty="0"/>
              <a:t> L, et al. The </a:t>
            </a:r>
            <a:r>
              <a:rPr lang="it-IT" sz="1600" dirty="0" err="1"/>
              <a:t>influence</a:t>
            </a:r>
            <a:r>
              <a:rPr lang="it-IT" sz="1600" dirty="0"/>
              <a:t> of age, sex and body mass index on the </a:t>
            </a:r>
            <a:r>
              <a:rPr lang="it-IT" sz="1600" dirty="0" err="1"/>
              <a:t>effectiveness</a:t>
            </a:r>
            <a:r>
              <a:rPr lang="it-IT" sz="1600" dirty="0"/>
              <a:t> of </a:t>
            </a:r>
            <a:r>
              <a:rPr lang="it-IT" sz="1600" dirty="0" err="1"/>
              <a:t>brisk</a:t>
            </a:r>
            <a:r>
              <a:rPr lang="it-IT" sz="1600" dirty="0"/>
              <a:t> </a:t>
            </a:r>
            <a:r>
              <a:rPr lang="it-IT" sz="1600" dirty="0" err="1"/>
              <a:t>walking</a:t>
            </a:r>
            <a:r>
              <a:rPr lang="it-IT" sz="1600" dirty="0"/>
              <a:t> for </a:t>
            </a:r>
            <a:r>
              <a:rPr lang="it-IT" sz="1600" dirty="0" err="1"/>
              <a:t>obesity</a:t>
            </a:r>
            <a:r>
              <a:rPr lang="it-IT" sz="1600" dirty="0"/>
              <a:t> management in </a:t>
            </a:r>
            <a:r>
              <a:rPr lang="it-IT" sz="1600" dirty="0" err="1"/>
              <a:t>adults</a:t>
            </a:r>
            <a:r>
              <a:rPr lang="it-IT" sz="1600" dirty="0"/>
              <a:t>: a systematic review and meta-</a:t>
            </a:r>
            <a:r>
              <a:rPr lang="it-IT" sz="1600" dirty="0" err="1"/>
              <a:t>analysis</a:t>
            </a:r>
            <a:r>
              <a:rPr lang="it-IT" sz="1600" dirty="0"/>
              <a:t>. J </a:t>
            </a:r>
            <a:r>
              <a:rPr lang="it-IT" sz="1600" dirty="0" err="1"/>
              <a:t>Phys</a:t>
            </a:r>
            <a:r>
              <a:rPr lang="it-IT" sz="1600" dirty="0"/>
              <a:t> Act Health 2017;14:389-407. 55. Raynor HA, Davidson PG, Burns H, et al. Medical </a:t>
            </a:r>
            <a:r>
              <a:rPr lang="it-IT" sz="1600" dirty="0" err="1"/>
              <a:t>nutrition</a:t>
            </a:r>
            <a:r>
              <a:rPr lang="it-IT" sz="1600" dirty="0"/>
              <a:t> therapy and weight </a:t>
            </a:r>
            <a:r>
              <a:rPr lang="it-IT" sz="1600" dirty="0" err="1"/>
              <a:t>loss</a:t>
            </a:r>
            <a:r>
              <a:rPr lang="it-IT" sz="1600" dirty="0"/>
              <a:t> </a:t>
            </a:r>
            <a:r>
              <a:rPr lang="it-IT" sz="1600" dirty="0" err="1"/>
              <a:t>questions</a:t>
            </a:r>
            <a:r>
              <a:rPr lang="it-IT" sz="1600" dirty="0"/>
              <a:t> for the </a:t>
            </a:r>
            <a:r>
              <a:rPr lang="it-IT" sz="1600" dirty="0" err="1"/>
              <a:t>evidence</a:t>
            </a:r>
            <a:r>
              <a:rPr lang="it-IT" sz="1600" dirty="0"/>
              <a:t> </a:t>
            </a:r>
            <a:r>
              <a:rPr lang="it-IT" sz="1600" dirty="0" err="1"/>
              <a:t>analysis</a:t>
            </a:r>
            <a:r>
              <a:rPr lang="it-IT" sz="1600" dirty="0"/>
              <a:t> library </a:t>
            </a:r>
            <a:r>
              <a:rPr lang="it-IT" sz="1600" dirty="0" err="1"/>
              <a:t>prevention</a:t>
            </a:r>
            <a:r>
              <a:rPr lang="it-IT" sz="1600" dirty="0"/>
              <a:t> of </a:t>
            </a:r>
            <a:r>
              <a:rPr lang="it-IT" sz="1600" dirty="0" err="1"/>
              <a:t>type</a:t>
            </a:r>
            <a:r>
              <a:rPr lang="it-IT" sz="1600" dirty="0"/>
              <a:t> 2 </a:t>
            </a:r>
            <a:r>
              <a:rPr lang="it-IT" sz="1600" dirty="0" err="1"/>
              <a:t>diabetes</a:t>
            </a:r>
            <a:r>
              <a:rPr lang="it-IT" sz="1600" dirty="0"/>
              <a:t> project: systematic reviews. J </a:t>
            </a:r>
            <a:r>
              <a:rPr lang="it-IT" sz="1600" dirty="0" err="1"/>
              <a:t>Acad</a:t>
            </a:r>
            <a:r>
              <a:rPr lang="it-IT" sz="1600" dirty="0"/>
              <a:t> Nutr Diet 2017;117:1578-611. 56. </a:t>
            </a:r>
          </a:p>
          <a:p>
            <a:r>
              <a:rPr lang="it-IT" sz="1600" dirty="0"/>
              <a:t>Raynor HA, Champagne CM. Position of the Academy of Nutrition and Dietetics: </a:t>
            </a:r>
            <a:r>
              <a:rPr lang="it-IT" sz="1600" dirty="0" err="1"/>
              <a:t>interventions</a:t>
            </a:r>
            <a:r>
              <a:rPr lang="it-IT" sz="1600" dirty="0"/>
              <a:t> for the treatment of </a:t>
            </a:r>
            <a:r>
              <a:rPr lang="it-IT" sz="1600" dirty="0" err="1"/>
              <a:t>overweight</a:t>
            </a:r>
            <a:r>
              <a:rPr lang="it-IT" sz="1600" dirty="0"/>
              <a:t> and </a:t>
            </a:r>
            <a:r>
              <a:rPr lang="it-IT" sz="1600" dirty="0" err="1"/>
              <a:t>obesity</a:t>
            </a:r>
            <a:r>
              <a:rPr lang="it-IT" sz="1600" dirty="0"/>
              <a:t> in </a:t>
            </a:r>
            <a:r>
              <a:rPr lang="it-IT" sz="1600" dirty="0" err="1"/>
              <a:t>adults</a:t>
            </a:r>
            <a:r>
              <a:rPr lang="it-IT" sz="1600" dirty="0"/>
              <a:t>. J </a:t>
            </a:r>
            <a:r>
              <a:rPr lang="it-IT" sz="1600" dirty="0" err="1"/>
              <a:t>Acad</a:t>
            </a:r>
            <a:r>
              <a:rPr lang="it-IT" sz="1600" dirty="0"/>
              <a:t> Nutr Diet 2016;116:129-47.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C645AD0-2058-F96C-1029-30CA42EB59C4}"/>
              </a:ext>
            </a:extLst>
          </p:cNvPr>
          <p:cNvCxnSpPr/>
          <p:nvPr/>
        </p:nvCxnSpPr>
        <p:spPr bwMode="auto">
          <a:xfrm>
            <a:off x="606056" y="3678865"/>
            <a:ext cx="11340778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27FB4BB6-522B-B062-8E40-01E5E7416FAA}"/>
              </a:ext>
            </a:extLst>
          </p:cNvPr>
          <p:cNvCxnSpPr/>
          <p:nvPr/>
        </p:nvCxnSpPr>
        <p:spPr bwMode="auto">
          <a:xfrm>
            <a:off x="584791" y="4029740"/>
            <a:ext cx="2700669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212B602-B1ED-9421-1D57-AF5AEBF8448A}"/>
              </a:ext>
            </a:extLst>
          </p:cNvPr>
          <p:cNvCxnSpPr/>
          <p:nvPr/>
        </p:nvCxnSpPr>
        <p:spPr bwMode="auto">
          <a:xfrm>
            <a:off x="606056" y="1672856"/>
            <a:ext cx="11340778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7321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1AE9FB-774E-24B5-2291-87E06B25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3" y="3429000"/>
            <a:ext cx="10971213" cy="2486026"/>
          </a:xfrm>
          <a:solidFill>
            <a:schemeClr val="bg1"/>
          </a:solidFill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stesso pasto consumato la sera, rispetto al consumo mattutino ha determinato un RMR inferiore e un aumento delle risposte glicemiche/insulinemiche, suggerendo variazioni circadiane nel dispendio energetico e nel modello metabolico di individui sani.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Probabilmente, quando si forniscono raccomandazioni nutrizionali, si dovrebbe tenere conto dell'orario dei pasti.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DA47F0-E030-1828-EAAC-75B4B7CE6880}"/>
              </a:ext>
            </a:extLst>
          </p:cNvPr>
          <p:cNvSpPr txBox="1"/>
          <p:nvPr/>
        </p:nvSpPr>
        <p:spPr>
          <a:xfrm>
            <a:off x="8419720" y="6217205"/>
            <a:ext cx="316188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 S.  et al.  Int J </a:t>
            </a:r>
            <a:r>
              <a:rPr lang="it-IT" altLang="it-IT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E9AFAA-4EDA-2288-9860-F39D1D9D8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8165" y="271463"/>
            <a:ext cx="8635669" cy="24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0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A813EABA-8E79-C07D-B11F-A4266088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419" y="569634"/>
            <a:ext cx="4557161" cy="75364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alt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Spunti di lavoro</a:t>
            </a: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898D2990-AB41-078E-C347-0B05703AD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10971213" cy="39957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di pattern mediterranei «veri»?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Modulazione del microbiota intestinale attraverso </a:t>
            </a:r>
            <a:r>
              <a:rPr lang="it-IT" altLang="it-IT" sz="28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</a:t>
            </a: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/pro/post biotici e piani dietetici ricchi in alimenti fermentati?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Digiuno e timing dei pasti?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Flessibilità metabolica? Percorso di calo ponderale e di mantenimento con differenti schemi dietetici?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fisica?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 intensivo?</a:t>
            </a:r>
          </a:p>
        </p:txBody>
      </p:sp>
    </p:spTree>
    <p:extLst>
      <p:ext uri="{BB962C8B-B14F-4D97-AF65-F5344CB8AC3E}">
        <p14:creationId xmlns:p14="http://schemas.microsoft.com/office/powerpoint/2010/main" val="51802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21A8C8D4-0652-4684-8CC0-1686223C3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09" y="84406"/>
            <a:ext cx="6938782" cy="483460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D7AB57-6AA4-4FC0-B443-375849273691}"/>
              </a:ext>
            </a:extLst>
          </p:cNvPr>
          <p:cNvSpPr txBox="1"/>
          <p:nvPr/>
        </p:nvSpPr>
        <p:spPr>
          <a:xfrm>
            <a:off x="9194375" y="6404262"/>
            <a:ext cx="25885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 LM. J. </a:t>
            </a:r>
            <a:r>
              <a:rPr lang="it-IT" b="1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Physiol</a:t>
            </a:r>
            <a:r>
              <a:rPr lang="it-IT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33B3206-3F12-442B-AE02-C4E3A789E44D}"/>
              </a:ext>
            </a:extLst>
          </p:cNvPr>
          <p:cNvSpPr txBox="1"/>
          <p:nvPr/>
        </p:nvSpPr>
        <p:spPr>
          <a:xfrm>
            <a:off x="0" y="4809470"/>
            <a:ext cx="1178136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breve (5-6 giorni) adattamento a una dieta a basso contenuto di carboidrati e ad alto</a:t>
            </a:r>
          </a:p>
          <a:p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contenuto di lipidi in atleti d'élite ha aumentato l'ossidazione dei grassi durante l'esercizio.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L'aumento dell'utilizzo dei grassi durante l'esercizio fisico è stato associato a un aumento</a:t>
            </a:r>
          </a:p>
          <a:p>
            <a:r>
              <a:rPr 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del 5-8% del costo dell'ossigeno</a:t>
            </a:r>
          </a:p>
        </p:txBody>
      </p:sp>
    </p:spTree>
    <p:extLst>
      <p:ext uri="{BB962C8B-B14F-4D97-AF65-F5344CB8AC3E}">
        <p14:creationId xmlns:p14="http://schemas.microsoft.com/office/powerpoint/2010/main" val="3064150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01BF8732-2CFC-5DB7-BC41-2013CBD18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18" y="243058"/>
            <a:ext cx="11010363" cy="114544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</a:pP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multiphase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dietetic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meal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replacement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step with Very Low Calorie Ketogenic Diet (VLCKD)</a:t>
            </a:r>
            <a:b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alt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3491" name="Picture 2">
            <a:extLst>
              <a:ext uri="{FF2B5EF4-FFF2-40B4-BE49-F238E27FC236}">
                <a16:creationId xmlns:a16="http://schemas.microsoft.com/office/drawing/2014/main" id="{372A2AC8-3D10-96D0-C4A2-6F61D204B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795463"/>
            <a:ext cx="6208713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2" name="Rectangle 3">
            <a:extLst>
              <a:ext uri="{FF2B5EF4-FFF2-40B4-BE49-F238E27FC236}">
                <a16:creationId xmlns:a16="http://schemas.microsoft.com/office/drawing/2014/main" id="{024DB306-40BD-634B-2CD0-FCF380A0D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3689350"/>
            <a:ext cx="1006475" cy="333375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600" b="1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1800 kcal</a:t>
            </a:r>
          </a:p>
        </p:txBody>
      </p:sp>
      <p:sp>
        <p:nvSpPr>
          <p:cNvPr id="63493" name="Rectangle 4">
            <a:extLst>
              <a:ext uri="{FF2B5EF4-FFF2-40B4-BE49-F238E27FC236}">
                <a16:creationId xmlns:a16="http://schemas.microsoft.com/office/drawing/2014/main" id="{ACA8D019-88A7-1EB1-AE04-AA43186BA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3" y="3676650"/>
            <a:ext cx="1395412" cy="333375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600" b="1" dirty="0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800 -1200 kcal</a:t>
            </a:r>
          </a:p>
        </p:txBody>
      </p:sp>
      <p:sp>
        <p:nvSpPr>
          <p:cNvPr id="63494" name="Rectangle 5">
            <a:extLst>
              <a:ext uri="{FF2B5EF4-FFF2-40B4-BE49-F238E27FC236}">
                <a16:creationId xmlns:a16="http://schemas.microsoft.com/office/drawing/2014/main" id="{F614C31C-B65D-833E-B523-AC3C3C9D7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3690938"/>
            <a:ext cx="1395413" cy="333375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600" b="1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900-1200</a:t>
            </a:r>
            <a:r>
              <a:rPr lang="it-IT" altLang="it-IT" sz="1600" b="1">
                <a:latin typeface="Tw Cen MT" panose="020B0602020104020603" pitchFamily="34" charset="0"/>
                <a:cs typeface="DejaVu Sans" panose="020B0603030804020204" pitchFamily="34" charset="0"/>
              </a:rPr>
              <a:t> </a:t>
            </a:r>
            <a:r>
              <a:rPr lang="it-IT" altLang="it-IT" sz="1600" b="1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kcal</a:t>
            </a:r>
          </a:p>
        </p:txBody>
      </p:sp>
      <p:sp>
        <p:nvSpPr>
          <p:cNvPr id="63495" name="Rectangle 6">
            <a:extLst>
              <a:ext uri="{FF2B5EF4-FFF2-40B4-BE49-F238E27FC236}">
                <a16:creationId xmlns:a16="http://schemas.microsoft.com/office/drawing/2014/main" id="{8409AB55-B9C6-271F-104C-9F4D2D37C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3659188"/>
            <a:ext cx="1006475" cy="333375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600" b="1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1800 kcal</a:t>
            </a:r>
          </a:p>
        </p:txBody>
      </p:sp>
      <p:pic>
        <p:nvPicPr>
          <p:cNvPr id="63496" name="Picture 7">
            <a:extLst>
              <a:ext uri="{FF2B5EF4-FFF2-40B4-BE49-F238E27FC236}">
                <a16:creationId xmlns:a16="http://schemas.microsoft.com/office/drawing/2014/main" id="{FD8651EB-6166-20B4-D7FB-90B8381F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184650"/>
            <a:ext cx="7329488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7" name="Rectangle 8">
            <a:extLst>
              <a:ext uri="{FF2B5EF4-FFF2-40B4-BE49-F238E27FC236}">
                <a16:creationId xmlns:a16="http://schemas.microsoft.com/office/drawing/2014/main" id="{522DAC6C-0D1E-8DD1-758F-E3AFCDDE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4497388"/>
            <a:ext cx="1501775" cy="333375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600" b="1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Body weight kg</a:t>
            </a:r>
          </a:p>
        </p:txBody>
      </p:sp>
      <p:sp>
        <p:nvSpPr>
          <p:cNvPr id="63498" name="Rectangle 9">
            <a:extLst>
              <a:ext uri="{FF2B5EF4-FFF2-40B4-BE49-F238E27FC236}">
                <a16:creationId xmlns:a16="http://schemas.microsoft.com/office/drawing/2014/main" id="{275DE566-066F-3747-89D1-2CADB7AB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288" y="4497388"/>
            <a:ext cx="1141412" cy="333375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1600" b="1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Body fat %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5757D4-C89A-689F-FD3B-7C37A118D241}"/>
              </a:ext>
            </a:extLst>
          </p:cNvPr>
          <p:cNvSpPr txBox="1"/>
          <p:nvPr/>
        </p:nvSpPr>
        <p:spPr>
          <a:xfrm>
            <a:off x="234950" y="6310868"/>
            <a:ext cx="3404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dirty="0">
                <a:solidFill>
                  <a:srgbClr val="002060"/>
                </a:solidFill>
                <a:latin typeface="Tw Cen MT" panose="020B0602020104020603" pitchFamily="34" charset="0"/>
              </a:rPr>
              <a:t>Paoli A.  et al. – Nutrients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347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A813EABA-8E79-C07D-B11F-A4266088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419" y="569634"/>
            <a:ext cx="4557161" cy="75364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alt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Spunti di lavoro</a:t>
            </a: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898D2990-AB41-078E-C347-0B05703AD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10971213" cy="39957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di pattern mediterranei «veri»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Modulazione del microbiota intestinale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Digiuno e timing dei pasti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Flessibilità metabolica? Percorso di calo ponderale e di mantenimento con differenti schemi dietetici.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fisica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 intensivo</a:t>
            </a:r>
          </a:p>
        </p:txBody>
      </p:sp>
    </p:spTree>
    <p:extLst>
      <p:ext uri="{BB962C8B-B14F-4D97-AF65-F5344CB8AC3E}">
        <p14:creationId xmlns:p14="http://schemas.microsoft.com/office/powerpoint/2010/main" val="3301601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A813EABA-8E79-C07D-B11F-A4266088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2875" y="773723"/>
            <a:ext cx="10711033" cy="101287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l"/>
            <a:r>
              <a:rPr lang="it-IT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Comparative </a:t>
            </a:r>
            <a:r>
              <a:rPr lang="it-IT" sz="2400" b="0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</a:t>
            </a:r>
            <a:r>
              <a:rPr lang="it-IT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exercise training </a:t>
            </a:r>
            <a:r>
              <a:rPr lang="it-IT" sz="2400" b="0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</a:t>
            </a:r>
            <a:r>
              <a:rPr lang="it-IT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it-IT" sz="2400" b="0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it-IT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metabolic health in adults with </a:t>
            </a:r>
            <a:r>
              <a:rPr lang="it-IT" sz="2400" b="0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overweight</a:t>
            </a:r>
            <a:r>
              <a:rPr lang="it-IT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400" b="0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  <a:r>
              <a:rPr lang="it-IT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network meta-</a:t>
            </a:r>
            <a:r>
              <a:rPr lang="it-IT" sz="2400" b="0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it-IT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b="0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randomized</a:t>
            </a:r>
            <a:r>
              <a:rPr lang="it-IT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0" i="0" u="none" strike="noStrike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lang="it-IT" sz="2400" b="0" i="0" u="none" strike="noStrike" baseline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trials</a:t>
            </a: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898D2990-AB41-078E-C347-0B05703AD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393" y="2229372"/>
            <a:ext cx="10971213" cy="3545058"/>
          </a:xfrm>
          <a:solidFill>
            <a:schemeClr val="bg1"/>
          </a:solidFill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sintesi, il nostro studio ha dimostrato che i diversi tipi di esercizio fisico hanno un'efficacia variabile per le diverse anomalie metaboliche e l’obesità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 esercizio aerobico produce i migliori risultati nella riduzione del peso corporeo e del BMI, mentre l’</a:t>
            </a:r>
            <a:r>
              <a:rPr lang="it-IT" altLang="it-IT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  <a:r>
              <a:rPr lang="it-IT" alt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training ad alta intensità  è molto probabilmente l'intervento migliore per migliorare la composizione corporea e lo stato metabolico sistemico negli adulti con sovrappeso e obesità.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risultati mostrano una visione più approfondita e la necessità di una  prescrizione accurata e personalizzata dell'esercizio fisico per gli individui in sovrappeso e obesità nel mondo reale.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06AED6-E628-F5F8-0987-54643597EE26}"/>
              </a:ext>
            </a:extLst>
          </p:cNvPr>
          <p:cNvSpPr txBox="1"/>
          <p:nvPr/>
        </p:nvSpPr>
        <p:spPr>
          <a:xfrm>
            <a:off x="7835705" y="6217205"/>
            <a:ext cx="374590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Wang H. 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 Front </a:t>
            </a:r>
            <a:r>
              <a:rPr lang="it-IT" altLang="it-IT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Endocrin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  <a:endParaRPr lang="it-IT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70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>
            <a:extLst>
              <a:ext uri="{FF2B5EF4-FFF2-40B4-BE49-F238E27FC236}">
                <a16:creationId xmlns:a16="http://schemas.microsoft.com/office/drawing/2014/main" id="{A813EABA-8E79-C07D-B11F-A42660881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419" y="569634"/>
            <a:ext cx="4557161" cy="75364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altLang="it-IT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Spunti di lavoro</a:t>
            </a:r>
          </a:p>
        </p:txBody>
      </p:sp>
      <p:sp>
        <p:nvSpPr>
          <p:cNvPr id="70659" name="Segnaposto contenuto 2">
            <a:extLst>
              <a:ext uri="{FF2B5EF4-FFF2-40B4-BE49-F238E27FC236}">
                <a16:creationId xmlns:a16="http://schemas.microsoft.com/office/drawing/2014/main" id="{898D2990-AB41-078E-C347-0B05703AD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10971213" cy="399573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di pattern mediterranei «veri»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Modulazione del microbiota intestinale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Digiuno e timing dei pasti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Flessibilità metabolica? Percorso di calo ponderale e di mantenimento con differenti schemi dietetici.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fisica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Trattamento intensivo</a:t>
            </a:r>
          </a:p>
        </p:txBody>
      </p:sp>
    </p:spTree>
    <p:extLst>
      <p:ext uri="{BB962C8B-B14F-4D97-AF65-F5344CB8AC3E}">
        <p14:creationId xmlns:p14="http://schemas.microsoft.com/office/powerpoint/2010/main" val="2073494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BB86F0-4B9E-0D3C-4582-8A9A85A10E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9288" y="285750"/>
            <a:ext cx="8162925" cy="642938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dirty="0">
                <a:solidFill>
                  <a:srgbClr val="002060"/>
                </a:solidFill>
                <a:latin typeface="+mn-lt"/>
              </a:rPr>
              <a:t>Programmi di mantenimento a lungo termine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D18078-9451-12B7-AD80-E5F8B3E92835}"/>
              </a:ext>
            </a:extLst>
          </p:cNvPr>
          <p:cNvSpPr txBox="1"/>
          <p:nvPr/>
        </p:nvSpPr>
        <p:spPr>
          <a:xfrm>
            <a:off x="171450" y="1397000"/>
            <a:ext cx="3055938" cy="50419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Multicenter</a:t>
            </a:r>
            <a:r>
              <a:rPr lang="it-IT" altLang="it-IT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German</a:t>
            </a:r>
          </a:p>
          <a:p>
            <a:pPr eaLnBrk="1" hangingPunct="1">
              <a:defRPr/>
            </a:pPr>
            <a:r>
              <a:rPr lang="it-IT" altLang="it-IT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Program (37 Centers)</a:t>
            </a:r>
          </a:p>
          <a:p>
            <a:pPr eaLnBrk="1" hangingPunct="1">
              <a:defRPr/>
            </a:pPr>
            <a:r>
              <a:rPr lang="it-IT" altLang="it-IT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1999-2008</a:t>
            </a:r>
            <a:r>
              <a:rPr lang="it-IT" altLang="it-IT" sz="1800" dirty="0">
                <a:solidFill>
                  <a:srgbClr val="D1D1D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endParaRPr lang="it-IT" altLang="it-IT" sz="18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8.296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pts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included</a:t>
            </a:r>
            <a:endParaRPr lang="it-IT" altLang="it-IT" sz="16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(BMI 40.8 kg/m</a:t>
            </a:r>
            <a:r>
              <a:rPr lang="it-IT" altLang="it-IT" sz="1600" baseline="300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2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)</a:t>
            </a:r>
          </a:p>
          <a:p>
            <a:pPr algn="just" eaLnBrk="1" hangingPunct="1"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- Drop-out: 42%:</a:t>
            </a:r>
          </a:p>
          <a:p>
            <a:pPr algn="just" eaLnBrk="1" hangingPunct="1"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4.850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pts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analyzed</a:t>
            </a:r>
            <a:endParaRPr lang="it-IT" altLang="it-IT" sz="16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endParaRPr lang="it-IT" altLang="it-IT" sz="10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t-IT" altLang="it-IT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Intensive support (52 </a:t>
            </a:r>
            <a:r>
              <a:rPr lang="it-IT" altLang="it-IT" sz="1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wk</a:t>
            </a:r>
            <a:r>
              <a:rPr lang="it-IT" altLang="it-IT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)</a:t>
            </a:r>
          </a:p>
          <a:p>
            <a:pPr algn="just" eaLnBrk="1" hangingPunct="1"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-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nutrition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counseling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behavior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therapy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it-IT" altLang="it-IT" sz="1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exercise </a:t>
            </a:r>
            <a:r>
              <a:rPr lang="it-IT" altLang="it-IT" sz="15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units</a:t>
            </a:r>
            <a:r>
              <a:rPr lang="it-IT" altLang="it-IT" sz="1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and counseling</a:t>
            </a:r>
          </a:p>
          <a:p>
            <a:pPr algn="just" eaLnBrk="1" hangingPunct="1">
              <a:buFontTx/>
              <a:buChar char="-"/>
              <a:defRPr/>
            </a:pPr>
            <a:r>
              <a:rPr lang="it-IT" altLang="it-IT" sz="1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it-IT" altLang="it-IT" sz="15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weekly</a:t>
            </a:r>
            <a:r>
              <a:rPr lang="it-IT" altLang="it-IT" sz="1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(first 6 </a:t>
            </a:r>
            <a:r>
              <a:rPr lang="it-IT" altLang="it-IT" sz="15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months</a:t>
            </a:r>
            <a:r>
              <a:rPr lang="it-IT" altLang="it-IT" sz="1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) and </a:t>
            </a:r>
          </a:p>
          <a:p>
            <a:pPr algn="just" eaLnBrk="1" hangingPunct="1">
              <a:defRPr/>
            </a:pPr>
            <a:r>
              <a:rPr lang="it-IT" altLang="it-IT" sz="1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bi-</a:t>
            </a:r>
            <a:r>
              <a:rPr lang="it-IT" altLang="it-IT" sz="15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weekly</a:t>
            </a:r>
            <a:r>
              <a:rPr lang="it-IT" altLang="it-IT" sz="1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(6-12 </a:t>
            </a:r>
            <a:r>
              <a:rPr lang="it-IT" altLang="it-IT" sz="15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</a:t>
            </a:r>
            <a:r>
              <a:rPr lang="it-IT" altLang="it-IT" sz="15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) meetings</a:t>
            </a:r>
          </a:p>
          <a:p>
            <a:pPr algn="just" eaLnBrk="1" hangingPunct="1">
              <a:defRPr/>
            </a:pPr>
            <a:endParaRPr lang="it-IT" altLang="it-IT" sz="18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t-IT" altLang="it-IT" sz="1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Diet</a:t>
            </a:r>
            <a:r>
              <a:rPr lang="it-IT" altLang="it-IT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it-IT" altLang="it-IT" sz="18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program</a:t>
            </a:r>
            <a:r>
              <a:rPr lang="it-IT" altLang="it-IT" sz="18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</a:t>
            </a:r>
          </a:p>
          <a:p>
            <a:pPr algn="just" eaLnBrk="1" hangingPunct="1">
              <a:defRPr/>
            </a:pPr>
            <a:r>
              <a:rPr lang="it-IT" altLang="it-IT" sz="1600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VLCD (800 kcal):      12 </a:t>
            </a:r>
            <a:r>
              <a:rPr lang="it-IT" altLang="it-IT" sz="1600" u="sng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wk</a:t>
            </a:r>
            <a:endParaRPr lang="it-IT" altLang="it-IT" sz="1600" u="sng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Refeeding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phase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     6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wk</a:t>
            </a:r>
            <a:endParaRPr lang="it-IT" altLang="it-IT" sz="16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Stabilization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phase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 7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wk</a:t>
            </a:r>
            <a:endParaRPr lang="it-IT" altLang="it-IT" sz="16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algn="just" eaLnBrk="1" hangingPunct="1">
              <a:defRPr/>
            </a:pP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Maintenance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phase</a:t>
            </a:r>
            <a:r>
              <a:rPr lang="it-IT" altLang="it-IT" sz="16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: 26 </a:t>
            </a:r>
            <a:r>
              <a:rPr lang="it-IT" altLang="it-IT" sz="1600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wk</a:t>
            </a:r>
            <a:endParaRPr lang="it-IT" altLang="it-IT" sz="16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B6DAC78-C1FE-BE4B-8AF9-40C9D7F3B73F}"/>
              </a:ext>
            </a:extLst>
          </p:cNvPr>
          <p:cNvSpPr txBox="1"/>
          <p:nvPr/>
        </p:nvSpPr>
        <p:spPr>
          <a:xfrm>
            <a:off x="9336088" y="6402388"/>
            <a:ext cx="2716212" cy="3397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Bischoff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SC, </a:t>
            </a:r>
            <a:r>
              <a: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Int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J </a:t>
            </a:r>
            <a:r>
              <a: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Obesity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, 2011</a:t>
            </a:r>
          </a:p>
        </p:txBody>
      </p:sp>
      <p:pic>
        <p:nvPicPr>
          <p:cNvPr id="58373" name="Picture 5" descr="C:\Users\Sony\Desktop\Scan_Pic0001.jpg">
            <a:extLst>
              <a:ext uri="{FF2B5EF4-FFF2-40B4-BE49-F238E27FC236}">
                <a16:creationId xmlns:a16="http://schemas.microsoft.com/office/drawing/2014/main" id="{B841A422-9440-4CFB-62BC-DD603155A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052513"/>
            <a:ext cx="43449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Immagine 7">
            <a:extLst>
              <a:ext uri="{FF2B5EF4-FFF2-40B4-BE49-F238E27FC236}">
                <a16:creationId xmlns:a16="http://schemas.microsoft.com/office/drawing/2014/main" id="{5E68DCD5-FC23-D36A-CC20-5DD3EF71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2492375"/>
            <a:ext cx="4129088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00A7E51-13C9-743A-AB9D-B7E0901FE28D}"/>
              </a:ext>
            </a:extLst>
          </p:cNvPr>
          <p:cNvSpPr txBox="1"/>
          <p:nvPr/>
        </p:nvSpPr>
        <p:spPr>
          <a:xfrm>
            <a:off x="4872038" y="4518025"/>
            <a:ext cx="914400" cy="36988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12 mesi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C8860E3-7A58-984E-C073-5EF7F8B1BC69}"/>
              </a:ext>
            </a:extLst>
          </p:cNvPr>
          <p:cNvSpPr txBox="1"/>
          <p:nvPr/>
        </p:nvSpPr>
        <p:spPr>
          <a:xfrm>
            <a:off x="9336088" y="1855788"/>
            <a:ext cx="919162" cy="36830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i="1" dirty="0">
                <a:latin typeface="Calibri" panose="020F0502020204030204" pitchFamily="34" charset="0"/>
                <a:cs typeface="Calibri" panose="020F0502020204030204" pitchFamily="34" charset="0"/>
              </a:rPr>
              <a:t>36 mesi</a:t>
            </a:r>
          </a:p>
        </p:txBody>
      </p:sp>
    </p:spTree>
    <p:extLst>
      <p:ext uri="{BB962C8B-B14F-4D97-AF65-F5344CB8AC3E}">
        <p14:creationId xmlns:p14="http://schemas.microsoft.com/office/powerpoint/2010/main" val="3109039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89215860-03A2-586F-6386-F53051CA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8528"/>
            <a:ext cx="10363200" cy="877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</a:pPr>
            <a:endParaRPr lang="it-IT" altLang="it-IT" sz="2800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</a:pPr>
            <a:r>
              <a:rPr lang="it-IT" altLang="it-IT" sz="2800" dirty="0" err="1">
                <a:solidFill>
                  <a:srgbClr val="002060"/>
                </a:solidFill>
                <a:latin typeface="Tw Cen MT" panose="020B0602020104020603" pitchFamily="34" charset="0"/>
              </a:rPr>
              <a:t>Mediterranean</a:t>
            </a:r>
            <a:r>
              <a:rPr lang="it-IT" altLang="it-IT" sz="2800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it-IT" altLang="it-IT" sz="2800" dirty="0" err="1">
                <a:solidFill>
                  <a:srgbClr val="002060"/>
                </a:solidFill>
                <a:latin typeface="Tw Cen MT" panose="020B0602020104020603" pitchFamily="34" charset="0"/>
              </a:rPr>
              <a:t>diets</a:t>
            </a:r>
            <a:r>
              <a:rPr lang="it-IT" altLang="it-IT" sz="2800" dirty="0">
                <a:solidFill>
                  <a:srgbClr val="002060"/>
                </a:solidFill>
                <a:latin typeface="Tw Cen MT" panose="020B0602020104020603" pitchFamily="34" charset="0"/>
              </a:rPr>
              <a:t>. </a:t>
            </a:r>
            <a:r>
              <a:rPr lang="it-IT" altLang="it-IT" sz="2800" dirty="0" err="1">
                <a:solidFill>
                  <a:srgbClr val="002060"/>
                </a:solidFill>
                <a:latin typeface="Tw Cen MT" panose="020B0602020104020603" pitchFamily="34" charset="0"/>
              </a:rPr>
              <a:t>Historical</a:t>
            </a:r>
            <a:r>
              <a:rPr lang="it-IT" altLang="it-IT" sz="2800" dirty="0">
                <a:solidFill>
                  <a:srgbClr val="002060"/>
                </a:solidFill>
                <a:latin typeface="Tw Cen MT" panose="020B0602020104020603" pitchFamily="34" charset="0"/>
              </a:rPr>
              <a:t> and </a:t>
            </a:r>
            <a:r>
              <a:rPr lang="it-IT" altLang="it-IT" sz="2800" dirty="0" err="1">
                <a:solidFill>
                  <a:srgbClr val="002060"/>
                </a:solidFill>
                <a:latin typeface="Tw Cen MT" panose="020B0602020104020603" pitchFamily="34" charset="0"/>
              </a:rPr>
              <a:t>research</a:t>
            </a:r>
            <a:r>
              <a:rPr lang="it-IT" altLang="it-IT" sz="2800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it-IT" altLang="it-IT" sz="2800" dirty="0" err="1">
                <a:solidFill>
                  <a:srgbClr val="002060"/>
                </a:solidFill>
                <a:latin typeface="Tw Cen MT" panose="020B0602020104020603" pitchFamily="34" charset="0"/>
              </a:rPr>
              <a:t>overview</a:t>
            </a:r>
            <a:br>
              <a:rPr lang="it-IT" altLang="it-IT" sz="2800" dirty="0">
                <a:solidFill>
                  <a:srgbClr val="002060"/>
                </a:solidFill>
                <a:latin typeface="Tw Cen MT" panose="020B0602020104020603" pitchFamily="34" charset="0"/>
              </a:rPr>
            </a:br>
            <a:endParaRPr lang="it-IT" altLang="it-IT" sz="20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A73B0A72-647E-B56E-3DDF-55F5B78E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271588"/>
            <a:ext cx="57054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Rectangle 3">
            <a:extLst>
              <a:ext uri="{FF2B5EF4-FFF2-40B4-BE49-F238E27FC236}">
                <a16:creationId xmlns:a16="http://schemas.microsoft.com/office/drawing/2014/main" id="{29138EBD-27ED-D541-DF71-93FD472D3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1536700"/>
            <a:ext cx="5449888" cy="455613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it-IT" altLang="it-IT" sz="2400" i="1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Percentuale dei nutrienti sull’apporto calorico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14EC991E-B49B-1891-7EC5-54E569FB0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2382838"/>
            <a:ext cx="3206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285750" indent="-2841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>
                <a:srgbClr val="002060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it-IT" sz="2400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Proteine 		20%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rgbClr val="002060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it-IT" sz="2400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Lipidi		40%		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rgbClr val="002060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it-IT" sz="2400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Glucidi		40%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>
                <a:srgbClr val="002060"/>
              </a:buClr>
              <a:buSzPct val="45000"/>
              <a:buFont typeface="Arial" panose="020B0604020202020204" pitchFamily="34" charset="0"/>
              <a:buChar char="•"/>
            </a:pPr>
            <a:r>
              <a:rPr lang="it-IT" altLang="it-IT" sz="2400">
                <a:solidFill>
                  <a:srgbClr val="002060"/>
                </a:solidFill>
                <a:latin typeface="Tw Cen MT" panose="020B0602020104020603" pitchFamily="34" charset="0"/>
                <a:cs typeface="DejaVu Sans" panose="020B0603030804020204" pitchFamily="34" charset="0"/>
              </a:rPr>
              <a:t>Fibre gr		50 - 55</a:t>
            </a:r>
          </a:p>
        </p:txBody>
      </p:sp>
      <p:pic>
        <p:nvPicPr>
          <p:cNvPr id="31750" name="Picture 5">
            <a:extLst>
              <a:ext uri="{FF2B5EF4-FFF2-40B4-BE49-F238E27FC236}">
                <a16:creationId xmlns:a16="http://schemas.microsoft.com/office/drawing/2014/main" id="{1CC80AFF-6FC6-1884-F56A-DE0AEE92C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863" y="4346575"/>
            <a:ext cx="1682750" cy="22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71F968-40F4-1519-67D9-3EC4E50EE07B}"/>
              </a:ext>
            </a:extLst>
          </p:cNvPr>
          <p:cNvSpPr txBox="1"/>
          <p:nvPr/>
        </p:nvSpPr>
        <p:spPr>
          <a:xfrm>
            <a:off x="6280876" y="5830372"/>
            <a:ext cx="3111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800" dirty="0">
                <a:solidFill>
                  <a:srgbClr val="002060"/>
                </a:solidFill>
                <a:latin typeface="Tw Cen MT" panose="020B0602020104020603" pitchFamily="34" charset="0"/>
              </a:rPr>
              <a:t>Nestle M. – </a:t>
            </a:r>
            <a:r>
              <a:rPr lang="it-IT" altLang="it-IT" sz="1800" dirty="0" err="1">
                <a:solidFill>
                  <a:srgbClr val="002060"/>
                </a:solidFill>
                <a:latin typeface="Tw Cen MT" panose="020B0602020104020603" pitchFamily="34" charset="0"/>
              </a:rPr>
              <a:t>Am</a:t>
            </a:r>
            <a:r>
              <a:rPr lang="it-IT" altLang="it-IT" sz="1800" dirty="0">
                <a:solidFill>
                  <a:srgbClr val="002060"/>
                </a:solidFill>
                <a:latin typeface="Tw Cen MT" panose="020B0602020104020603" pitchFamily="34" charset="0"/>
              </a:rPr>
              <a:t> J </a:t>
            </a:r>
            <a:r>
              <a:rPr lang="it-IT" altLang="it-IT" sz="1800" dirty="0" err="1">
                <a:solidFill>
                  <a:srgbClr val="002060"/>
                </a:solidFill>
                <a:latin typeface="Tw Cen MT" panose="020B0602020104020603" pitchFamily="34" charset="0"/>
              </a:rPr>
              <a:t>clin</a:t>
            </a:r>
            <a:r>
              <a:rPr lang="it-IT" altLang="it-IT" sz="1800" dirty="0">
                <a:solidFill>
                  <a:srgbClr val="002060"/>
                </a:solidFill>
                <a:latin typeface="Tw Cen MT" panose="020B0602020104020603" pitchFamily="34" charset="0"/>
              </a:rPr>
              <a:t> </a:t>
            </a:r>
            <a:r>
              <a:rPr lang="it-IT" altLang="it-IT" sz="1800" dirty="0" err="1">
                <a:solidFill>
                  <a:srgbClr val="002060"/>
                </a:solidFill>
                <a:latin typeface="Tw Cen MT" panose="020B0602020104020603" pitchFamily="34" charset="0"/>
              </a:rPr>
              <a:t>nutr</a:t>
            </a:r>
            <a:r>
              <a:rPr lang="it-IT" altLang="it-IT" sz="1800" dirty="0">
                <a:solidFill>
                  <a:srgbClr val="002060"/>
                </a:solidFill>
                <a:latin typeface="Tw Cen MT" panose="020B0602020104020603" pitchFamily="34" charset="0"/>
              </a:rPr>
              <a:t> 1995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924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442BBD81-4B7C-2CC2-1292-395C7415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267493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413095C4-1327-1F94-9550-2F2DD066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990600"/>
            <a:ext cx="736123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4" name="Rectangle 8">
            <a:extLst>
              <a:ext uri="{FF2B5EF4-FFF2-40B4-BE49-F238E27FC236}">
                <a16:creationId xmlns:a16="http://schemas.microsoft.com/office/drawing/2014/main" id="{546A0C39-203D-33A1-77E8-847D2F65B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98" y="1967011"/>
            <a:ext cx="11700803" cy="47688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0066"/>
                </a:solidFill>
                <a:latin typeface="+mn-lt"/>
                <a:cs typeface="DejaVu Sans" panose="020B0603030804020204" pitchFamily="34" charset="0"/>
              </a:rPr>
              <a:t>Il pane era un punto fermo nel tradizionale dieta mediterranea fin dai tempi antichi, come pure  al giorno d'oggi; tuttavia, era un pane a lievitazione naturale ricco in fibre, e questo accadeva nel Sud Italia, come probabilmente nelle coorti greche del Seven Countries  Study. </a:t>
            </a:r>
          </a:p>
          <a:p>
            <a:pPr algn="just" eaLnBrk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0066"/>
                </a:solidFill>
                <a:latin typeface="+mn-lt"/>
                <a:cs typeface="DejaVu Sans" panose="020B0603030804020204" pitchFamily="34" charset="0"/>
              </a:rPr>
              <a:t>Secondo le nostre tradizioni, il patrimonio culturale e le prove scientifiche, proponiamo che:</a:t>
            </a:r>
          </a:p>
          <a:p>
            <a:pPr lvl="1" algn="just" eaLnBrk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it-IT" altLang="it-IT" sz="2400" b="1" i="1" u="sng" dirty="0">
                <a:solidFill>
                  <a:srgbClr val="002060"/>
                </a:solidFill>
                <a:latin typeface="+mn-lt"/>
                <a:cs typeface="DejaVu Sans" panose="020B0603030804020204" pitchFamily="34" charset="0"/>
              </a:rPr>
              <a:t>solo gli alimenti a base di cereali a basso indice glicemico (IG) e ricchi in fibra devono essere posti alla base della piramide della dieta mediterranea,  e che, invece, i cereali  raffinati e  ad alto indice glicemico debbano essere situati in alto.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119A2148-6812-5FCB-BE1D-DC0915AE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1" y="6257134"/>
            <a:ext cx="6180137" cy="34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172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7963E443-1C64-E0FF-E4D6-4FB4F9B09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35138"/>
            <a:ext cx="103632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28600" indent="-2270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685800" indent="-22701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it-IT" altLang="it-IT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Conclusioni:</a:t>
            </a:r>
          </a:p>
          <a:p>
            <a:pPr lvl="1" algn="just" eaLnBrk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nostri risultati suggeriscono che l’intervento nutrizionale attraverso la dieta mediterranea si traduce con un riduzione di peso comparabile alle altre diete di riferimento utilizzate per il calo ponderale</a:t>
            </a:r>
          </a:p>
          <a:p>
            <a:pPr lvl="1" algn="just" eaLnBrk="1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 se seguendo la dieta mediterranea si può provocare una certa perdita ponderale e molto probabilmente altri benefici a livello generale di salute, non sembra essere superiore ad altre tipologie di intervento dietetico se utilizzata per produrre un calo ponderale in pazienti sovrappeso o obesi 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B9B5CB2-D4AB-7626-39EC-D7277FBC7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4557"/>
            <a:ext cx="10774363" cy="7951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lIns="90000" tIns="45000" rIns="90000" bIns="45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0000"/>
              </a:lnSpc>
              <a:spcAft>
                <a:spcPct val="0"/>
              </a:spcAft>
            </a:pPr>
            <a:endParaRPr lang="it-IT" altLang="it-IT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>
              <a:lnSpc>
                <a:spcPct val="90000"/>
              </a:lnSpc>
              <a:spcAft>
                <a:spcPct val="0"/>
              </a:spcAft>
            </a:pP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Sistematic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review of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mediterranean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diet for long-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weight </a:t>
            </a:r>
            <a:r>
              <a:rPr lang="it-IT" altLang="it-IT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br>
              <a:rPr lang="it-IT" alt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altLang="it-IT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5F66EC-E62A-7499-7F2F-00EA2C2B167A}"/>
              </a:ext>
            </a:extLst>
          </p:cNvPr>
          <p:cNvSpPr txBox="1"/>
          <p:nvPr/>
        </p:nvSpPr>
        <p:spPr>
          <a:xfrm>
            <a:off x="7699859" y="6345238"/>
            <a:ext cx="39889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Mancini IG. et al. – The </a:t>
            </a:r>
            <a:r>
              <a:rPr lang="it-IT" altLang="it-IT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it-IT" altLang="it-IT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it-IT" altLang="it-I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961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6F9511-1C05-A858-18C0-A2EEBCAA6A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on management of obesity in adults</a:t>
            </a:r>
            <a:b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products and programs in obesity management</a:t>
            </a: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594D24-2E69-8629-6A13-DD0CE17E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3876"/>
            <a:ext cx="10971213" cy="4368385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Per gli adulti che sono in sovrappeso o obesi, i seguenti programmi commerciali dovrebbero consentire di ottenere una perdita di peso lieve o moderata a breve o medio termine, rispetto alle cure abituali o all'educazione: </a:t>
            </a:r>
          </a:p>
          <a:p>
            <a:pPr marL="0" indent="0" algn="just"/>
            <a:r>
              <a:rPr lang="en-US" sz="2000" dirty="0"/>
              <a:t>      • </a:t>
            </a:r>
            <a:r>
              <a:rPr lang="en-US" sz="2000" dirty="0">
                <a:solidFill>
                  <a:srgbClr val="002060"/>
                </a:solidFill>
              </a:rPr>
              <a:t>WW (Weight Watchers) (level 1a, grade A) </a:t>
            </a:r>
          </a:p>
          <a:p>
            <a:pPr marL="400050" lvl="1" indent="0" algn="just"/>
            <a:r>
              <a:rPr lang="en-US" sz="2000" dirty="0">
                <a:solidFill>
                  <a:srgbClr val="002060"/>
                </a:solidFill>
              </a:rPr>
              <a:t>• </a:t>
            </a:r>
            <a:r>
              <a:rPr lang="en-US" sz="2000" dirty="0" err="1">
                <a:solidFill>
                  <a:srgbClr val="002060"/>
                </a:solidFill>
              </a:rPr>
              <a:t>Optifast</a:t>
            </a:r>
            <a:r>
              <a:rPr lang="en-US" sz="2000" dirty="0">
                <a:solidFill>
                  <a:srgbClr val="002060"/>
                </a:solidFill>
              </a:rPr>
              <a:t> (level 1b, grade B)</a:t>
            </a:r>
          </a:p>
          <a:p>
            <a:pPr marL="400050" lvl="1" indent="0" algn="just"/>
            <a:r>
              <a:rPr lang="en-US" sz="2000" dirty="0">
                <a:solidFill>
                  <a:srgbClr val="002060"/>
                </a:solidFill>
              </a:rPr>
              <a:t>• Jenny Craig (level 1b, grade B) </a:t>
            </a:r>
          </a:p>
          <a:p>
            <a:pPr marL="400050" lvl="1" indent="0" algn="just"/>
            <a:r>
              <a:rPr lang="en-US" sz="2000" dirty="0">
                <a:solidFill>
                  <a:srgbClr val="002060"/>
                </a:solidFill>
              </a:rPr>
              <a:t>• Nutrisystem (level 1b, grade B)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</a:rPr>
              <a:t>Optifast</a:t>
            </a:r>
            <a:r>
              <a:rPr lang="en-US" sz="2400" dirty="0">
                <a:solidFill>
                  <a:srgbClr val="002060"/>
                </a:solidFill>
              </a:rPr>
              <a:t>, Jenny Craig, WW (Weight Watchers) e Nutrisystem </a:t>
            </a:r>
            <a:r>
              <a:rPr lang="it-IT" sz="2400" dirty="0">
                <a:solidFill>
                  <a:srgbClr val="002060"/>
                </a:solidFill>
              </a:rPr>
              <a:t>dovrebbero ottenere una lieve riduzione dei valori di emoglobina glicata nel breve periodo rispetto alla consulenza abituale negli adulti affetti da obesità e diabete di tipo 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91D69B-8F65-B9BD-A9B8-4D4899C0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904" y="6318251"/>
            <a:ext cx="307133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Wharton S</a:t>
            </a: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</a:t>
            </a:r>
            <a:r>
              <a:rPr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</a:t>
            </a: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al. CMAJ 2020</a:t>
            </a:r>
          </a:p>
        </p:txBody>
      </p:sp>
    </p:spTree>
    <p:extLst>
      <p:ext uri="{BB962C8B-B14F-4D97-AF65-F5344CB8AC3E}">
        <p14:creationId xmlns:p14="http://schemas.microsoft.com/office/powerpoint/2010/main" val="258839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BC22289-5B20-C01B-1587-CC1BF0337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478" y="117907"/>
            <a:ext cx="8163339" cy="111386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r>
              <a:rPr lang="it-IT" altLang="it-IT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Dietary</a:t>
            </a:r>
            <a:r>
              <a:rPr lang="it-IT" alt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alt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influencing</a:t>
            </a:r>
            <a:r>
              <a:rPr lang="it-IT" alt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weight </a:t>
            </a:r>
            <a:r>
              <a:rPr lang="it-IT" altLang="it-IT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it-IT" alt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it-IT" alt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single major </a:t>
            </a:r>
            <a:r>
              <a:rPr lang="it-IT" altLang="it-IT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</a:t>
            </a:r>
            <a:r>
              <a:rPr lang="it-IT" alt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altLang="it-IT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adherence</a:t>
            </a:r>
            <a:endParaRPr lang="it-IT" altLang="it-IT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396" name="CasellaDiTesto 3">
            <a:extLst>
              <a:ext uri="{FF2B5EF4-FFF2-40B4-BE49-F238E27FC236}">
                <a16:creationId xmlns:a16="http://schemas.microsoft.com/office/drawing/2014/main" id="{8CE568FF-9632-6223-0B1C-8E35D7328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1235" y="6444887"/>
            <a:ext cx="296659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Dansinger</a:t>
            </a: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ML. </a:t>
            </a:r>
            <a:r>
              <a:rPr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</a:t>
            </a: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 al. JAMA, 2005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E95761-F46E-5D5D-C1B7-96AC99171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473245"/>
            <a:ext cx="7384537" cy="49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3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>
            <a:extLst>
              <a:ext uri="{FF2B5EF4-FFF2-40B4-BE49-F238E27FC236}">
                <a16:creationId xmlns:a16="http://schemas.microsoft.com/office/drawing/2014/main" id="{752D4EC2-882F-2413-C4B9-91068DE13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2467" name="Segnaposto contenuto 2">
            <a:extLst>
              <a:ext uri="{FF2B5EF4-FFF2-40B4-BE49-F238E27FC236}">
                <a16:creationId xmlns:a16="http://schemas.microsoft.com/office/drawing/2014/main" id="{A97EF265-33B4-99FF-542E-8A1D6323A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2054225"/>
            <a:ext cx="11593513" cy="40285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33 studi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Metanalisi/RCT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Low </a:t>
            </a:r>
            <a:r>
              <a:rPr lang="it-IT" altLang="it-IT" sz="2400" dirty="0" err="1">
                <a:solidFill>
                  <a:srgbClr val="002060"/>
                </a:solidFill>
              </a:rPr>
              <a:t>fat</a:t>
            </a:r>
            <a:r>
              <a:rPr lang="it-IT" altLang="it-IT" sz="2400" dirty="0">
                <a:solidFill>
                  <a:srgbClr val="002060"/>
                </a:solidFill>
              </a:rPr>
              <a:t>, high protein, low/high </a:t>
            </a:r>
            <a:r>
              <a:rPr lang="it-IT" altLang="it-IT" sz="2400" dirty="0" err="1">
                <a:solidFill>
                  <a:srgbClr val="002060"/>
                </a:solidFill>
              </a:rPr>
              <a:t>carbohydrate</a:t>
            </a:r>
            <a:r>
              <a:rPr lang="it-IT" altLang="it-IT" sz="2400" dirty="0">
                <a:solidFill>
                  <a:srgbClr val="002060"/>
                </a:solidFill>
              </a:rPr>
              <a:t>, low </a:t>
            </a:r>
            <a:r>
              <a:rPr lang="it-IT" altLang="it-IT" sz="2400" dirty="0" err="1">
                <a:solidFill>
                  <a:srgbClr val="002060"/>
                </a:solidFill>
              </a:rPr>
              <a:t>calories</a:t>
            </a:r>
            <a:r>
              <a:rPr lang="it-IT" altLang="it-IT" sz="2400" dirty="0">
                <a:solidFill>
                  <a:srgbClr val="002060"/>
                </a:solidFill>
              </a:rPr>
              <a:t>, vegan/</a:t>
            </a:r>
            <a:r>
              <a:rPr lang="it-IT" altLang="it-IT" sz="2400" dirty="0" err="1">
                <a:solidFill>
                  <a:srgbClr val="002060"/>
                </a:solidFill>
              </a:rPr>
              <a:t>vegetarian</a:t>
            </a:r>
            <a:r>
              <a:rPr lang="it-IT" altLang="it-IT" sz="2400" dirty="0">
                <a:solidFill>
                  <a:srgbClr val="002060"/>
                </a:solidFill>
              </a:rPr>
              <a:t>, </a:t>
            </a:r>
            <a:r>
              <a:rPr lang="it-IT" altLang="it-IT" sz="2400" dirty="0" err="1">
                <a:solidFill>
                  <a:srgbClr val="002060"/>
                </a:solidFill>
              </a:rPr>
              <a:t>meal</a:t>
            </a:r>
            <a:r>
              <a:rPr lang="it-IT" altLang="it-IT" sz="2400" dirty="0">
                <a:solidFill>
                  <a:srgbClr val="002060"/>
                </a:solidFill>
              </a:rPr>
              <a:t> </a:t>
            </a:r>
            <a:r>
              <a:rPr lang="it-IT" altLang="it-IT" sz="2400" dirty="0" err="1">
                <a:solidFill>
                  <a:srgbClr val="002060"/>
                </a:solidFill>
              </a:rPr>
              <a:t>replacements</a:t>
            </a:r>
            <a:endParaRPr lang="it-IT" altLang="it-IT" sz="24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Conclusioni: a causa dell’intervenire dei fattori esterni e dell’ambiente </a:t>
            </a:r>
            <a:r>
              <a:rPr lang="it-IT" altLang="it-IT" sz="2400" dirty="0" err="1">
                <a:solidFill>
                  <a:srgbClr val="002060"/>
                </a:solidFill>
              </a:rPr>
              <a:t>obesogeno</a:t>
            </a:r>
            <a:r>
              <a:rPr lang="it-IT" altLang="it-IT" sz="2400" dirty="0">
                <a:solidFill>
                  <a:srgbClr val="002060"/>
                </a:solidFill>
              </a:rPr>
              <a:t> il calo ponderale e il mantenimento del peso è difficile, ed in particolare è difficile  soprattutto per le persone socialmente svantaggiate. Le misure di sanità pubblica dovrebbero incidere sulla urbanizzazione, le infrastrutture, l’approvvigionamento alimentare, la pubblicità e il marketing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dirty="0"/>
          </a:p>
        </p:txBody>
      </p:sp>
      <p:pic>
        <p:nvPicPr>
          <p:cNvPr id="62468" name="Immagine 4">
            <a:extLst>
              <a:ext uri="{FF2B5EF4-FFF2-40B4-BE49-F238E27FC236}">
                <a16:creationId xmlns:a16="http://schemas.microsoft.com/office/drawing/2014/main" id="{A17675A1-673F-4EF0-D9F3-CBC8B408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73025"/>
            <a:ext cx="8047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Immagine 6">
            <a:extLst>
              <a:ext uri="{FF2B5EF4-FFF2-40B4-BE49-F238E27FC236}">
                <a16:creationId xmlns:a16="http://schemas.microsoft.com/office/drawing/2014/main" id="{BEE966BC-041F-C1A8-7824-DB19CA5D4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11225"/>
            <a:ext cx="3886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3">
            <a:extLst>
              <a:ext uri="{FF2B5EF4-FFF2-40B4-BE49-F238E27FC236}">
                <a16:creationId xmlns:a16="http://schemas.microsoft.com/office/drawing/2014/main" id="{FDFF4F9A-34E0-E104-6A90-094CB58D3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16" y="6277173"/>
            <a:ext cx="26648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600" b="1" i="1" dirty="0" err="1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Korczak</a:t>
            </a:r>
            <a:r>
              <a:rPr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D. et al</a:t>
            </a: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</a:t>
            </a:r>
            <a:r>
              <a:rPr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GMS</a:t>
            </a: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61088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>
            <a:extLst>
              <a:ext uri="{FF2B5EF4-FFF2-40B4-BE49-F238E27FC236}">
                <a16:creationId xmlns:a16="http://schemas.microsoft.com/office/drawing/2014/main" id="{752D4EC2-882F-2413-C4B9-91068DE13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322" y="273050"/>
            <a:ext cx="11143491" cy="972654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b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Maintenance of lost weight and long-term management of obesity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lang="it-IT" alt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67" name="Segnaposto contenuto 2">
            <a:extLst>
              <a:ext uri="{FF2B5EF4-FFF2-40B4-BE49-F238E27FC236}">
                <a16:creationId xmlns:a16="http://schemas.microsoft.com/office/drawing/2014/main" id="{A97EF265-33B4-99FF-542E-8A1D6323A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2310" y="1747177"/>
            <a:ext cx="11593513" cy="4028523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Il mantenimento a lungo termine del peso perduto è la sfida principale del trattamento dell'obesità.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Fattori biologici, comportamentali e ambientali cospirano per resistere alla perdita di peso e favorirne il recupero.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Il trattamento dell'obesità richiede un'attenzione e un sostegno continui e una consulenza specifica per il mantenimento del peso, al fine di migliorare la gestione del peso a lungo termine.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rgbClr val="002060"/>
                </a:solidFill>
              </a:rPr>
              <a:t>L'entità realistica della perdita di peso a lungo termine è significativamente inferiore alle aspettative dei pazienti e degli operatori sanitari. Tuttavia, anche piccole quantità di perdita di peso sostenuta portano a miglioramenti della salute clinica e a riduzioni dei fattori di rischio.</a:t>
            </a:r>
            <a:endParaRPr lang="it-IT" altLang="it-IT" dirty="0"/>
          </a:p>
        </p:txBody>
      </p:sp>
      <p:sp>
        <p:nvSpPr>
          <p:cNvPr id="2" name="CasellaDiTesto 3">
            <a:extLst>
              <a:ext uri="{FF2B5EF4-FFF2-40B4-BE49-F238E27FC236}">
                <a16:creationId xmlns:a16="http://schemas.microsoft.com/office/drawing/2014/main" id="{FDFF4F9A-34E0-E104-6A90-094CB58D3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3096" y="6277173"/>
            <a:ext cx="365394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600" b="1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Hall KD. et al. </a:t>
            </a:r>
            <a:r>
              <a:rPr lang="it-IT" sz="16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orth </a:t>
            </a:r>
            <a:r>
              <a:rPr lang="it-IT" sz="16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it-IT" sz="16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endParaRPr kumimoji="0" lang="it-IT" altLang="it-IT" sz="1600" b="1" i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495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1152</TotalTime>
  <Words>2352</Words>
  <Application>Microsoft Office PowerPoint</Application>
  <PresentationFormat>Widescreen</PresentationFormat>
  <Paragraphs>181</Paragraphs>
  <Slides>28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Cambria</vt:lpstr>
      <vt:lpstr>Times New Roman</vt:lpstr>
      <vt:lpstr>Tw Cen MT</vt:lpstr>
      <vt:lpstr>Wingdings</vt:lpstr>
      <vt:lpstr>RetrospectVTI</vt:lpstr>
      <vt:lpstr>Tema di Office</vt:lpstr>
      <vt:lpstr>Gli schemi dietetici: dalla dieta chetogenica in avanti</vt:lpstr>
      <vt:lpstr>Obesity in adults a clinical practice guidelines</vt:lpstr>
      <vt:lpstr>Presentazione standard di PowerPoint</vt:lpstr>
      <vt:lpstr>Presentazione standard di PowerPoint</vt:lpstr>
      <vt:lpstr>Presentazione standard di PowerPoint</vt:lpstr>
      <vt:lpstr>Recommendations on management of obesity in adults Commercial products and programs in obesity management</vt:lpstr>
      <vt:lpstr>Dietary factors influencing weight loss:  the single major factor is adherence</vt:lpstr>
      <vt:lpstr>Presentazione standard di PowerPoint</vt:lpstr>
      <vt:lpstr> Maintenance of lost weight and long-term management of obesity </vt:lpstr>
      <vt:lpstr>Presentazione standard di PowerPoint</vt:lpstr>
      <vt:lpstr>Spunti di lavoro</vt:lpstr>
      <vt:lpstr>Spunti di lavoro</vt:lpstr>
      <vt:lpstr>Presentazione standard di PowerPoint</vt:lpstr>
      <vt:lpstr>La dieta cretese ai tempi del Seven Country Study (1947) era la vera dieta mediterranea</vt:lpstr>
      <vt:lpstr>Spunti di lavoro</vt:lpstr>
      <vt:lpstr>Presentazione standard di PowerPoint</vt:lpstr>
      <vt:lpstr>Presentazione standard di PowerPoint</vt:lpstr>
      <vt:lpstr>Spunti di lavoro</vt:lpstr>
      <vt:lpstr>Presentazione standard di PowerPoint</vt:lpstr>
      <vt:lpstr>Presentazione standard di PowerPoint</vt:lpstr>
      <vt:lpstr>Spunti di lavoro</vt:lpstr>
      <vt:lpstr>Presentazione standard di PowerPoint</vt:lpstr>
      <vt:lpstr>Presentazione standard di PowerPoint</vt:lpstr>
      <vt:lpstr>Spunti di lavoro</vt:lpstr>
      <vt:lpstr>Comparative efficacy of exercise training modes on systemic metabolic health in adults with overweight and obesity: a network meta-analysis of randomized controlled trials</vt:lpstr>
      <vt:lpstr>Spunti di lavoro</vt:lpstr>
      <vt:lpstr>Programmi di mantenimento a lungo termine 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Maurizio Fadda</cp:lastModifiedBy>
  <cp:revision>21</cp:revision>
  <dcterms:created xsi:type="dcterms:W3CDTF">2022-02-27T17:36:31Z</dcterms:created>
  <dcterms:modified xsi:type="dcterms:W3CDTF">2024-03-21T12:41:03Z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